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274" r:id="rId3"/>
    <p:sldId id="276" r:id="rId4"/>
    <p:sldId id="399" r:id="rId5"/>
    <p:sldId id="353" r:id="rId6"/>
    <p:sldId id="445" r:id="rId7"/>
    <p:sldId id="446" r:id="rId8"/>
    <p:sldId id="447" r:id="rId9"/>
    <p:sldId id="449" r:id="rId10"/>
    <p:sldId id="450" r:id="rId11"/>
    <p:sldId id="451" r:id="rId12"/>
    <p:sldId id="452" r:id="rId13"/>
    <p:sldId id="460" r:id="rId14"/>
    <p:sldId id="454" r:id="rId15"/>
    <p:sldId id="470" r:id="rId16"/>
    <p:sldId id="472" r:id="rId17"/>
    <p:sldId id="413" r:id="rId18"/>
    <p:sldId id="458" r:id="rId19"/>
    <p:sldId id="456" r:id="rId20"/>
    <p:sldId id="487" r:id="rId21"/>
    <p:sldId id="473" r:id="rId22"/>
    <p:sldId id="486" r:id="rId23"/>
    <p:sldId id="468" r:id="rId24"/>
    <p:sldId id="453" r:id="rId25"/>
    <p:sldId id="469" r:id="rId26"/>
    <p:sldId id="474" r:id="rId27"/>
    <p:sldId id="461" r:id="rId28"/>
    <p:sldId id="462" r:id="rId29"/>
    <p:sldId id="463" r:id="rId30"/>
    <p:sldId id="464" r:id="rId31"/>
    <p:sldId id="465" r:id="rId32"/>
    <p:sldId id="466" r:id="rId33"/>
    <p:sldId id="480" r:id="rId34"/>
    <p:sldId id="475" r:id="rId35"/>
    <p:sldId id="476" r:id="rId36"/>
    <p:sldId id="477" r:id="rId37"/>
    <p:sldId id="481" r:id="rId38"/>
    <p:sldId id="479" r:id="rId39"/>
    <p:sldId id="482" r:id="rId40"/>
    <p:sldId id="483" r:id="rId41"/>
    <p:sldId id="457" r:id="rId42"/>
    <p:sldId id="459" r:id="rId43"/>
    <p:sldId id="492" r:id="rId44"/>
    <p:sldId id="349" r:id="rId45"/>
    <p:sldId id="491" r:id="rId46"/>
    <p:sldId id="489" r:id="rId47"/>
    <p:sldId id="490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Structure" id="{BC4A3995-4CED-4320-A673-95328C9C809D}">
          <p14:sldIdLst>
            <p14:sldId id="353"/>
            <p14:sldId id="445"/>
            <p14:sldId id="446"/>
            <p14:sldId id="447"/>
          </p14:sldIdLst>
        </p14:section>
        <p14:section name="Semantic Structural Tags" id="{2FA857F2-C393-45A5-AD30-0C3C8B714273}">
          <p14:sldIdLst>
            <p14:sldId id="449"/>
            <p14:sldId id="450"/>
            <p14:sldId id="451"/>
            <p14:sldId id="452"/>
            <p14:sldId id="460"/>
            <p14:sldId id="454"/>
            <p14:sldId id="470"/>
            <p14:sldId id="472"/>
            <p14:sldId id="413"/>
            <p14:sldId id="458"/>
            <p14:sldId id="456"/>
            <p14:sldId id="487"/>
            <p14:sldId id="473"/>
            <p14:sldId id="486"/>
            <p14:sldId id="468"/>
            <p14:sldId id="453"/>
            <p14:sldId id="469"/>
            <p14:sldId id="474"/>
            <p14:sldId id="461"/>
            <p14:sldId id="462"/>
            <p14:sldId id="463"/>
          </p14:sldIdLst>
        </p14:section>
        <p14:section name="Multimedia Context" id="{F903F12E-1E8F-4860-B9C6-9AB46B2C1264}">
          <p14:sldIdLst>
            <p14:sldId id="464"/>
            <p14:sldId id="465"/>
            <p14:sldId id="466"/>
          </p14:sldIdLst>
        </p14:section>
        <p14:section name="Tables" id="{5237EFA9-ED7E-4A55-BB2F-CAE86D4040AA}">
          <p14:sldIdLst>
            <p14:sldId id="480"/>
            <p14:sldId id="475"/>
            <p14:sldId id="476"/>
            <p14:sldId id="477"/>
            <p14:sldId id="481"/>
            <p14:sldId id="479"/>
            <p14:sldId id="482"/>
            <p14:sldId id="483"/>
            <p14:sldId id="457"/>
            <p14:sldId id="459"/>
            <p14:sldId id="492"/>
          </p14:sldIdLst>
        </p14:section>
        <p14:section name="Conclusion" id="{10E03AB1-9AA8-4E86-9A64-D741901E50A2}">
          <p14:sldIdLst>
            <p14:sldId id="349"/>
            <p14:sldId id="491"/>
            <p14:sldId id="489"/>
            <p14:sldId id="4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1001" autoAdjust="0"/>
  </p:normalViewPr>
  <p:slideViewPr>
    <p:cSldViewPr>
      <p:cViewPr varScale="1">
        <p:scale>
          <a:sx n="72" d="100"/>
          <a:sy n="72" d="100"/>
        </p:scale>
        <p:origin x="79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0825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4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5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04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685800"/>
            <a:ext cx="8062700" cy="1220125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6668" y="3968769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533413">
            <a:off x="4912765" y="3828393"/>
            <a:ext cx="1663618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427411" y="1925573"/>
            <a:ext cx="8039611" cy="142318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483" y="3616217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895600"/>
            <a:ext cx="4064033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392699"/>
            <a:ext cx="6858000" cy="3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1770613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9938" y="2187017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1" y="1096783"/>
            <a:ext cx="2993825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1575" y="2209800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563165"/>
            <a:ext cx="8259592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6" y="1893564"/>
            <a:ext cx="8004313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6" y="3962400"/>
            <a:ext cx="8004313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HTML Document Structure: </a:t>
            </a:r>
          </a:p>
          <a:p>
            <a:pPr lvl="1"/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&lt;DOCTYPE&gt;</a:t>
            </a:r>
            <a:r>
              <a:rPr lang="en-US" noProof="1">
                <a:solidFill>
                  <a:srgbClr val="FBEEDC"/>
                </a:solidFill>
              </a:rPr>
              <a:t>,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&lt;body&gt;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Structural Tags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&lt;nav&gt;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&lt;header&gt;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&lt;main&gt;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&lt;footer&gt;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Tables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&lt;table&gt;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&lt;thead&gt;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&lt;tbody&gt;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&lt;tr&gt;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&lt;td&gt;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Entities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&amp;copy; &amp;reg; &amp;trade; &amp;lt; &amp;gt;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060" y="2668146"/>
            <a:ext cx="2776622" cy="3580254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2452" y="1003572"/>
            <a:ext cx="1707160" cy="170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94" y="4984285"/>
            <a:ext cx="1264116" cy="1264115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54" y="2801220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8502" y="1454847"/>
            <a:ext cx="1261981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9" y="1581123"/>
            <a:ext cx="4851026" cy="25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23" y="217758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0" y="12954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71414" y="5130088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38733" y="5097926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105421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48349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48349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447800"/>
            <a:ext cx="5867400" cy="1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5" y="990600"/>
            <a:ext cx="8690313" cy="38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1"/>
            <a:ext cx="2011680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8"/>
            <a:ext cx="2181069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67" y="4019178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67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07" y="1371601"/>
            <a:ext cx="11804822" cy="28193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  <a:endParaRPr lang="bg-BG" sz="3000" dirty="0"/>
          </a:p>
          <a:p>
            <a:pPr lvl="1"/>
            <a:r>
              <a:rPr lang="en-US" sz="3000" dirty="0"/>
              <a:t>Detects HTML5 and CSS3 features in the user’s browser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1066800"/>
            <a:ext cx="3551313" cy="198873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8418" y="4191000"/>
            <a:ext cx="10806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src="modernizr-custom.js"&gt;&lt;/script&gt;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browser supports tag/rule, add class “{attribute}”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browser doesn’t support tag/rule, add class “no-{attribute}”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 (2)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16" y="1929519"/>
            <a:ext cx="9050013" cy="1962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7" y="4670342"/>
            <a:ext cx="905001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HTML document structure:</a:t>
            </a:r>
          </a:p>
          <a:p>
            <a:endParaRPr lang="en-US" dirty="0"/>
          </a:p>
          <a:p>
            <a:r>
              <a:rPr lang="en-US" dirty="0"/>
              <a:t>HTML semantic tags:</a:t>
            </a:r>
          </a:p>
          <a:p>
            <a:endParaRPr lang="en-US" dirty="0"/>
          </a:p>
          <a:p>
            <a:r>
              <a:rPr lang="en-US" dirty="0"/>
              <a:t>HTML table tags:</a:t>
            </a:r>
          </a:p>
          <a:p>
            <a:endParaRPr lang="en-US" dirty="0"/>
          </a:p>
          <a:p>
            <a:r>
              <a:rPr lang="en-US" dirty="0"/>
              <a:t>HTML entities: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965231"/>
            <a:ext cx="2638411" cy="19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&amp;gt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23" y="3104136"/>
            <a:ext cx="3386989" cy="34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href="/favicon.ico"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45" y="1814690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4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5278</TotalTime>
  <Words>2834</Words>
  <Application>Microsoft Office PowerPoint</Application>
  <PresentationFormat>Custom</PresentationFormat>
  <Paragraphs>559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Browser Support (2)</vt:lpstr>
      <vt:lpstr>Summary</vt:lpstr>
      <vt:lpstr>HTML Document Structure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Structure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Kristiqn Pamidov</cp:lastModifiedBy>
  <cp:revision>475</cp:revision>
  <dcterms:created xsi:type="dcterms:W3CDTF">2014-01-02T17:00:34Z</dcterms:created>
  <dcterms:modified xsi:type="dcterms:W3CDTF">2017-05-25T12:50:51Z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